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4" r:id="rId3"/>
  </p:sldMasterIdLst>
  <p:notesMasterIdLst>
    <p:notesMasterId r:id="rId15"/>
  </p:notesMasterIdLst>
  <p:sldIdLst>
    <p:sldId id="259" r:id="rId4"/>
    <p:sldId id="447" r:id="rId5"/>
    <p:sldId id="440" r:id="rId6"/>
    <p:sldId id="448" r:id="rId7"/>
    <p:sldId id="449" r:id="rId8"/>
    <p:sldId id="450" r:id="rId9"/>
    <p:sldId id="451" r:id="rId10"/>
    <p:sldId id="452" r:id="rId11"/>
    <p:sldId id="453" r:id="rId12"/>
    <p:sldId id="454" r:id="rId13"/>
    <p:sldId id="267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  <p:embeddedFont>
      <p:font typeface="Trebuchet MS" panose="020B0603020202020204" pitchFamily="34" charset="0"/>
      <p:regular r:id="rId24"/>
      <p:bold r:id="rId25"/>
      <p:italic r:id="rId26"/>
      <p:boldItalic r:id="rId27"/>
    </p:embeddedFont>
    <p:embeddedFont>
      <p:font typeface="Wingdings 3" panose="05040102010807070707" pitchFamily="18" charset="2"/>
      <p:regular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4249" autoAdjust="0"/>
  </p:normalViewPr>
  <p:slideViewPr>
    <p:cSldViewPr>
      <p:cViewPr varScale="1">
        <p:scale>
          <a:sx n="46" d="100"/>
          <a:sy n="46" d="100"/>
        </p:scale>
        <p:origin x="114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976A5-7552-4843-8A6E-863DC0FA3E8A}" type="datetimeFigureOut">
              <a:rPr lang="es-ES_tradnl" smtClean="0"/>
              <a:t>21/11/2023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03A38-7BC7-4F2B-86BB-F2FEA82EE1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486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6300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6093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8848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145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892077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2299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6532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4111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E487-A3BC-476A-B13A-2DFEAA520243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10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43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8468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7856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6326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1602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3834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131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A8450-9E5E-4276-8387-DA272047AAE6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a marca">
            <a:extLst>
              <a:ext uri="{FF2B5EF4-FFF2-40B4-BE49-F238E27FC236}">
                <a16:creationId xmlns:a16="http://schemas.microsoft.com/office/drawing/2014/main" id="{3E17CA39-5690-24AE-C8CA-05219D9F1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734" y="8953500"/>
            <a:ext cx="4037595" cy="12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3663D64D-46B2-0FCC-EC56-2154DADA5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339" y="8745820"/>
            <a:ext cx="3169061" cy="14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D3096D57-5F96-B698-53D7-159DFAB924D1}"/>
              </a:ext>
            </a:extLst>
          </p:cNvPr>
          <p:cNvSpPr txBox="1"/>
          <p:nvPr/>
        </p:nvSpPr>
        <p:spPr>
          <a:xfrm>
            <a:off x="3403116" y="3238501"/>
            <a:ext cx="9093684" cy="5315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400" b="1" dirty="0">
                <a:latin typeface="Roboto"/>
              </a:rPr>
              <a:t>CALIDAD DE VIDA, MEDIO AMBIENTE Y HÁBITOS DE RECICLAJE </a:t>
            </a:r>
          </a:p>
          <a:p>
            <a:pPr algn="ctr">
              <a:lnSpc>
                <a:spcPts val="4200"/>
              </a:lnSpc>
            </a:pPr>
            <a:r>
              <a:rPr lang="en-US" sz="2400" b="1" dirty="0">
                <a:latin typeface="Roboto"/>
              </a:rPr>
              <a:t>Vitoria-</a:t>
            </a:r>
            <a:r>
              <a:rPr lang="en-US" sz="2400" b="1" dirty="0" err="1">
                <a:latin typeface="Roboto"/>
              </a:rPr>
              <a:t>Gasteiz</a:t>
            </a:r>
            <a:r>
              <a:rPr lang="en-US" sz="2400" b="1" dirty="0">
                <a:latin typeface="Roboto"/>
              </a:rPr>
              <a:t>, 22 y 23 de </a:t>
            </a:r>
            <a:r>
              <a:rPr lang="en-US" sz="2400" b="1" dirty="0" err="1">
                <a:latin typeface="Roboto"/>
              </a:rPr>
              <a:t>Noviembre</a:t>
            </a:r>
            <a:r>
              <a:rPr lang="en-US" sz="2400" b="1" dirty="0">
                <a:latin typeface="Roboto"/>
              </a:rPr>
              <a:t> de 2023</a:t>
            </a:r>
          </a:p>
          <a:p>
            <a:pPr algn="ctr">
              <a:lnSpc>
                <a:spcPts val="4200"/>
              </a:lnSpc>
            </a:pPr>
            <a:endParaRPr lang="en-US" sz="4000" b="1" dirty="0">
              <a:latin typeface="Roboto"/>
            </a:endParaRPr>
          </a:p>
          <a:p>
            <a:pPr algn="ctr">
              <a:lnSpc>
                <a:spcPts val="4200"/>
              </a:lnSpc>
            </a:pPr>
            <a:r>
              <a:rPr lang="es-ES_tradnl" sz="4000" b="1" i="1" dirty="0">
                <a:latin typeface="Roboto"/>
              </a:rPr>
              <a:t>COMPOSTAJE COMUNITARIO EN LA CUADRILLA DE GORBEIALDEA </a:t>
            </a:r>
          </a:p>
          <a:p>
            <a:pPr algn="ctr">
              <a:lnSpc>
                <a:spcPts val="4200"/>
              </a:lnSpc>
            </a:pPr>
            <a:r>
              <a:rPr lang="es-ES_tradnl" sz="4000" b="1" i="1" dirty="0">
                <a:latin typeface="Roboto"/>
              </a:rPr>
              <a:t>AUZO KONPOSTAJEA GORBEIALDEKO KUADRILLAN</a:t>
            </a:r>
            <a:endParaRPr lang="en-US" sz="4000" b="1" i="1" dirty="0">
              <a:latin typeface="Roboto"/>
            </a:endParaRPr>
          </a:p>
          <a:p>
            <a:pPr algn="ctr">
              <a:lnSpc>
                <a:spcPts val="4200"/>
              </a:lnSpc>
            </a:pPr>
            <a:endParaRPr lang="en-US" sz="4000" b="1" i="1" dirty="0">
              <a:latin typeface="Roboto"/>
            </a:endParaRPr>
          </a:p>
          <a:p>
            <a:pPr algn="ctr">
              <a:lnSpc>
                <a:spcPts val="4200"/>
              </a:lnSpc>
            </a:pPr>
            <a:r>
              <a:rPr lang="en-US" sz="4000" b="1" i="1" dirty="0">
                <a:latin typeface="Roboto"/>
              </a:rPr>
              <a:t>Jon Toña</a:t>
            </a:r>
          </a:p>
          <a:p>
            <a:pPr algn="ctr">
              <a:lnSpc>
                <a:spcPts val="4200"/>
              </a:lnSpc>
            </a:pPr>
            <a:r>
              <a:rPr lang="en-US" sz="2000" b="1" i="1" dirty="0" err="1">
                <a:latin typeface="Roboto"/>
              </a:rPr>
              <a:t>Ténico</a:t>
            </a:r>
            <a:r>
              <a:rPr lang="en-US" sz="2000" b="1" i="1" dirty="0">
                <a:latin typeface="Roboto"/>
              </a:rPr>
              <a:t> de medio </a:t>
            </a:r>
            <a:r>
              <a:rPr lang="en-US" sz="2000" b="1" i="1" dirty="0" err="1">
                <a:latin typeface="Roboto"/>
              </a:rPr>
              <a:t>ambiente</a:t>
            </a:r>
            <a:r>
              <a:rPr lang="en-US" sz="2000" b="1" i="1" dirty="0">
                <a:latin typeface="Roboto"/>
              </a:rPr>
              <a:t> de la Cuadrilla de Gorbeialdea</a:t>
            </a:r>
          </a:p>
        </p:txBody>
      </p:sp>
      <p:pic>
        <p:nvPicPr>
          <p:cNvPr id="8" name="4 Imagen" descr="LOGO Observatorio Residuos completo.jpg">
            <a:extLst>
              <a:ext uri="{FF2B5EF4-FFF2-40B4-BE49-F238E27FC236}">
                <a16:creationId xmlns:a16="http://schemas.microsoft.com/office/drawing/2014/main" id="{DAFF4922-0D7C-909F-22D1-37FFDFF9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51" y="687521"/>
            <a:ext cx="565794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9F38DB-F380-CC9C-1BAF-ED77C7379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19100"/>
            <a:ext cx="12895002" cy="1981200"/>
          </a:xfrm>
        </p:spPr>
        <p:txBody>
          <a:bodyPr/>
          <a:lstStyle/>
          <a:p>
            <a:r>
              <a:rPr lang="es-ES" dirty="0"/>
              <a:t>Conclusiones / </a:t>
            </a:r>
            <a:r>
              <a:rPr lang="es-ES" dirty="0" err="1"/>
              <a:t>Ondorioak</a:t>
            </a:r>
            <a:r>
              <a:rPr lang="es-ES" dirty="0"/>
              <a:t>: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5740D56-E6DB-B5EB-6B51-4E2973FC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C358EC7-F523-8987-DE12-D998734A239E}"/>
              </a:ext>
            </a:extLst>
          </p:cNvPr>
          <p:cNvSpPr txBox="1"/>
          <p:nvPr/>
        </p:nvSpPr>
        <p:spPr>
          <a:xfrm>
            <a:off x="457200" y="1485900"/>
            <a:ext cx="1409700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600" dirty="0"/>
              <a:t>- La captación de personas usuarias exclusivamente mediante la comunicación/sensibilización tiene sus limitaciones.</a:t>
            </a:r>
          </a:p>
          <a:p>
            <a:pPr algn="just"/>
            <a:endParaRPr lang="es-ES" sz="3600" dirty="0"/>
          </a:p>
          <a:p>
            <a:pPr algn="just"/>
            <a:r>
              <a:rPr lang="es-ES" sz="3600" dirty="0"/>
              <a:t>- El control de acceso (cierre de compostadoras) es necesario para garantizar el control del proceso.</a:t>
            </a:r>
          </a:p>
          <a:p>
            <a:pPr algn="just"/>
            <a:endParaRPr lang="es-ES" sz="3600" dirty="0"/>
          </a:p>
          <a:p>
            <a:pPr algn="just"/>
            <a:r>
              <a:rPr lang="es-ES" sz="3600" dirty="0"/>
              <a:t>- No es posible delegar las labores de mantenimiento que requiere una zona de </a:t>
            </a:r>
            <a:r>
              <a:rPr lang="es-ES" sz="3600" dirty="0" err="1"/>
              <a:t>c.comunitario</a:t>
            </a:r>
            <a:r>
              <a:rPr lang="es-ES" sz="3600" dirty="0"/>
              <a:t> en las personas usuarias. No funciona.</a:t>
            </a:r>
          </a:p>
          <a:p>
            <a:pPr algn="just"/>
            <a:endParaRPr lang="es-ES" sz="3600" dirty="0"/>
          </a:p>
          <a:p>
            <a:pPr algn="just"/>
            <a:r>
              <a:rPr lang="es-ES" sz="3600" dirty="0"/>
              <a:t>- La contratación de un servicio de control y mantenimiento PROFESIONAL es fundamental para: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Garantizar el buen funcionamiento.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Resolución ágil de posibles incidencias. Anteponerse a quejas vecinales.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Cumplimiento de la normativa (Decreto GV)</a:t>
            </a:r>
          </a:p>
        </p:txBody>
      </p:sp>
    </p:spTree>
    <p:extLst>
      <p:ext uri="{BB962C8B-B14F-4D97-AF65-F5344CB8AC3E}">
        <p14:creationId xmlns:p14="http://schemas.microsoft.com/office/powerpoint/2010/main" val="68403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a marca">
            <a:extLst>
              <a:ext uri="{FF2B5EF4-FFF2-40B4-BE49-F238E27FC236}">
                <a16:creationId xmlns:a16="http://schemas.microsoft.com/office/drawing/2014/main" id="{3E17CA39-5690-24AE-C8CA-05219D9F1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474" y="8331397"/>
            <a:ext cx="5116931" cy="153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3663D64D-46B2-0FCC-EC56-2154DADA5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8331396"/>
            <a:ext cx="3710049" cy="170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4 Imagen" descr="LOGO Observatorio Residuos completo.jpg">
            <a:extLst>
              <a:ext uri="{FF2B5EF4-FFF2-40B4-BE49-F238E27FC236}">
                <a16:creationId xmlns:a16="http://schemas.microsoft.com/office/drawing/2014/main" id="{DAFF4922-0D7C-909F-22D1-37FFDFF9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52" y="1104900"/>
            <a:ext cx="565794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A415C89E-6213-82B4-6B37-75B2B0DFF7C7}"/>
              </a:ext>
            </a:extLst>
          </p:cNvPr>
          <p:cNvSpPr txBox="1"/>
          <p:nvPr/>
        </p:nvSpPr>
        <p:spPr>
          <a:xfrm>
            <a:off x="3241122" y="4746040"/>
            <a:ext cx="9220200" cy="27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 lang="en-US" sz="6600" b="1" dirty="0">
              <a:latin typeface="Roboto"/>
            </a:endParaRPr>
          </a:p>
          <a:p>
            <a:pPr algn="ctr">
              <a:lnSpc>
                <a:spcPts val="4200"/>
              </a:lnSpc>
            </a:pPr>
            <a:r>
              <a:rPr lang="en-US" sz="6600" b="1" dirty="0">
                <a:latin typeface="Roboto"/>
              </a:rPr>
              <a:t>GRACIAS!</a:t>
            </a:r>
          </a:p>
          <a:p>
            <a:pPr algn="ctr">
              <a:lnSpc>
                <a:spcPts val="4200"/>
              </a:lnSpc>
            </a:pPr>
            <a:endParaRPr lang="en-US" sz="6600" b="1" dirty="0">
              <a:latin typeface="Roboto"/>
            </a:endParaRPr>
          </a:p>
          <a:p>
            <a:pPr algn="ctr">
              <a:lnSpc>
                <a:spcPts val="4200"/>
              </a:lnSpc>
            </a:pPr>
            <a:r>
              <a:rPr lang="en-US" sz="6600" b="1" dirty="0">
                <a:latin typeface="Roboto"/>
              </a:rPr>
              <a:t>ESKERRIK ASKO </a:t>
            </a:r>
          </a:p>
          <a:p>
            <a:pPr algn="ctr">
              <a:lnSpc>
                <a:spcPts val="4200"/>
              </a:lnSpc>
            </a:pPr>
            <a:endParaRPr lang="en-US" sz="6600" b="1" dirty="0">
              <a:latin typeface="Roboto"/>
            </a:endParaRPr>
          </a:p>
        </p:txBody>
      </p:sp>
      <p:pic>
        <p:nvPicPr>
          <p:cNvPr id="1026" name="Picture 2" descr="Semana Europea de Prevención de Residuos 2023. Gobierno de ...">
            <a:extLst>
              <a:ext uri="{FF2B5EF4-FFF2-40B4-BE49-F238E27FC236}">
                <a16:creationId xmlns:a16="http://schemas.microsoft.com/office/drawing/2014/main" id="{78A03945-AD02-18ED-6505-801CA6ABA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8096250"/>
            <a:ext cx="1586212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21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>
            <a:extLst>
              <a:ext uri="{FF2B5EF4-FFF2-40B4-BE49-F238E27FC236}">
                <a16:creationId xmlns:a16="http://schemas.microsoft.com/office/drawing/2014/main" id="{DA7249B6-8BA7-7F0C-E322-6E2498D4ECDB}"/>
              </a:ext>
            </a:extLst>
          </p:cNvPr>
          <p:cNvSpPr/>
          <p:nvPr/>
        </p:nvSpPr>
        <p:spPr>
          <a:xfrm>
            <a:off x="637580" y="6015545"/>
            <a:ext cx="6912770" cy="3457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3075" name="1 CuadroTexto">
            <a:extLst>
              <a:ext uri="{FF2B5EF4-FFF2-40B4-BE49-F238E27FC236}">
                <a16:creationId xmlns:a16="http://schemas.microsoft.com/office/drawing/2014/main" id="{59A19FCC-89B4-2C89-87DB-E594BA3C4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7" y="586353"/>
            <a:ext cx="1155620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ES" altLang="es-ES" sz="2700" b="1" dirty="0"/>
              <a:t>CONTEXTO Y SITUACIÓN</a:t>
            </a:r>
          </a:p>
        </p:txBody>
      </p:sp>
      <p:pic>
        <p:nvPicPr>
          <p:cNvPr id="3076" name="Picture 6" descr="https://upload.wikimedia.org/wikipedia/commons/thumb/8/84/Euskal_Herria_mapa_mudo.svg/1225px-Euskal_Herria_mapa_mudo.svg.png">
            <a:extLst>
              <a:ext uri="{FF2B5EF4-FFF2-40B4-BE49-F238E27FC236}">
                <a16:creationId xmlns:a16="http://schemas.microsoft.com/office/drawing/2014/main" id="{69AB4728-0502-DC42-8AE5-6ED5B9086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2" y="1558852"/>
            <a:ext cx="6481763" cy="541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Resultado de imagen de GORBEIALDEKO KUADRILLA MAPA">
            <a:extLst>
              <a:ext uri="{FF2B5EF4-FFF2-40B4-BE49-F238E27FC236}">
                <a16:creationId xmlns:a16="http://schemas.microsoft.com/office/drawing/2014/main" id="{52FCAE56-6E78-3A10-C329-1F05C59D3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842175"/>
            <a:ext cx="4750595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Elipse">
            <a:extLst>
              <a:ext uri="{FF2B5EF4-FFF2-40B4-BE49-F238E27FC236}">
                <a16:creationId xmlns:a16="http://schemas.microsoft.com/office/drawing/2014/main" id="{A3C9444D-489F-CB14-7C90-D4E48D25DC0B}"/>
              </a:ext>
            </a:extLst>
          </p:cNvPr>
          <p:cNvSpPr/>
          <p:nvPr/>
        </p:nvSpPr>
        <p:spPr>
          <a:xfrm>
            <a:off x="1923921" y="3326607"/>
            <a:ext cx="971550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6" name="5 Conector curvado">
            <a:extLst>
              <a:ext uri="{FF2B5EF4-FFF2-40B4-BE49-F238E27FC236}">
                <a16:creationId xmlns:a16="http://schemas.microsoft.com/office/drawing/2014/main" id="{0F7EACEB-366E-51BF-03DA-6411B92C040D}"/>
              </a:ext>
            </a:extLst>
          </p:cNvPr>
          <p:cNvCxnSpPr>
            <a:cxnSpLocks/>
          </p:cNvCxnSpPr>
          <p:nvPr/>
        </p:nvCxnSpPr>
        <p:spPr>
          <a:xfrm>
            <a:off x="4824413" y="3955257"/>
            <a:ext cx="5538787" cy="50946"/>
          </a:xfrm>
          <a:prstGeom prst="curvedConnector3">
            <a:avLst>
              <a:gd name="adj1" fmla="val 50000"/>
            </a:avLst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0" name="8 CuadroTexto">
            <a:extLst>
              <a:ext uri="{FF2B5EF4-FFF2-40B4-BE49-F238E27FC236}">
                <a16:creationId xmlns:a16="http://schemas.microsoft.com/office/drawing/2014/main" id="{6E6DF4C3-68B9-2BD2-29F4-C39DF0CA1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765" y="549832"/>
            <a:ext cx="5345906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700" dirty="0"/>
              <a:t>T.H de ARABA</a:t>
            </a:r>
          </a:p>
          <a:p>
            <a:pPr algn="just" eaLnBrk="1" hangingPunct="1"/>
            <a:r>
              <a:rPr lang="es-ES" altLang="es-ES" sz="2700" dirty="0"/>
              <a:t>CUADRILLA GORBEIALDEA</a:t>
            </a:r>
          </a:p>
          <a:p>
            <a:pPr algn="just" eaLnBrk="1" hangingPunct="1"/>
            <a:r>
              <a:rPr lang="es-ES" altLang="es-ES" sz="2700" b="1" dirty="0"/>
              <a:t>6 Municipios</a:t>
            </a:r>
          </a:p>
          <a:p>
            <a:pPr algn="just" eaLnBrk="1" hangingPunct="1"/>
            <a:r>
              <a:rPr lang="es-ES" altLang="es-ES" sz="2700" dirty="0"/>
              <a:t>70 núcleos de población</a:t>
            </a:r>
          </a:p>
          <a:p>
            <a:pPr algn="just" eaLnBrk="1" hangingPunct="1"/>
            <a:r>
              <a:rPr lang="es-ES" altLang="es-ES" sz="2700" b="1" dirty="0"/>
              <a:t>53 concejos (entidades locales)</a:t>
            </a:r>
          </a:p>
        </p:txBody>
      </p:sp>
      <p:sp>
        <p:nvSpPr>
          <p:cNvPr id="10" name="9 Elipse">
            <a:extLst>
              <a:ext uri="{FF2B5EF4-FFF2-40B4-BE49-F238E27FC236}">
                <a16:creationId xmlns:a16="http://schemas.microsoft.com/office/drawing/2014/main" id="{5C99F604-FC79-7ADD-4F5E-A315684BB52A}"/>
              </a:ext>
            </a:extLst>
          </p:cNvPr>
          <p:cNvSpPr/>
          <p:nvPr/>
        </p:nvSpPr>
        <p:spPr>
          <a:xfrm>
            <a:off x="9959578" y="3613946"/>
            <a:ext cx="2052638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3082" name="13 CuadroTexto">
            <a:extLst>
              <a:ext uri="{FF2B5EF4-FFF2-40B4-BE49-F238E27FC236}">
                <a16:creationId xmlns:a16="http://schemas.microsoft.com/office/drawing/2014/main" id="{9829DFF0-5C41-5BDE-C7D5-27E1B30CC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5559" y="7417039"/>
            <a:ext cx="5400675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s-ES" altLang="es-ES" sz="2700" dirty="0">
                <a:latin typeface="Calibri" panose="020F0502020204030204" pitchFamily="34" charset="0"/>
              </a:rPr>
              <a:t>Población: 10.000 hab. </a:t>
            </a:r>
            <a:r>
              <a:rPr lang="es-ES" altLang="es-ES" sz="2700" dirty="0" err="1">
                <a:latin typeface="Calibri" panose="020F0502020204030204" pitchFamily="34" charset="0"/>
              </a:rPr>
              <a:t>aprox</a:t>
            </a:r>
            <a:endParaRPr lang="es-ES" altLang="es-ES" sz="2700" dirty="0">
              <a:latin typeface="Calibri" panose="020F0502020204030204" pitchFamily="34" charset="0"/>
            </a:endParaRPr>
          </a:p>
          <a:p>
            <a:pPr eaLnBrk="1" hangingPunct="1">
              <a:buFontTx/>
              <a:buChar char="-"/>
            </a:pPr>
            <a:r>
              <a:rPr lang="es-ES" altLang="es-ES" sz="2700" dirty="0">
                <a:latin typeface="Calibri" panose="020F0502020204030204" pitchFamily="34" charset="0"/>
              </a:rPr>
              <a:t> Superficie: 494 Km</a:t>
            </a:r>
            <a:r>
              <a:rPr lang="es-ES" altLang="es-ES" sz="2700" baseline="30000" dirty="0">
                <a:latin typeface="Calibri" panose="020F0502020204030204" pitchFamily="34" charset="0"/>
              </a:rPr>
              <a:t>2</a:t>
            </a:r>
            <a:endParaRPr lang="es-ES" altLang="es-ES" sz="2700" dirty="0">
              <a:latin typeface="Calibri" panose="020F0502020204030204" pitchFamily="34" charset="0"/>
            </a:endParaRPr>
          </a:p>
          <a:p>
            <a:pPr eaLnBrk="1" hangingPunct="1">
              <a:buFontTx/>
              <a:buChar char="-"/>
            </a:pPr>
            <a:r>
              <a:rPr lang="es-ES" altLang="es-ES" sz="2700" dirty="0">
                <a:latin typeface="Calibri" panose="020F0502020204030204" pitchFamily="34" charset="0"/>
              </a:rPr>
              <a:t> Entorno natural </a:t>
            </a:r>
          </a:p>
          <a:p>
            <a:pPr eaLnBrk="1" hangingPunct="1">
              <a:buFontTx/>
              <a:buChar char="-"/>
            </a:pPr>
            <a:r>
              <a:rPr lang="es-ES" altLang="es-ES" sz="2700" dirty="0">
                <a:latin typeface="Calibri" panose="020F0502020204030204" pitchFamily="34" charset="0"/>
              </a:rPr>
              <a:t> Parque Natural Gorbeia</a:t>
            </a:r>
          </a:p>
          <a:p>
            <a:pPr eaLnBrk="1" hangingPunct="1">
              <a:buFontTx/>
              <a:buChar char="-"/>
            </a:pPr>
            <a:r>
              <a:rPr lang="es-ES" altLang="es-ES" sz="2700" dirty="0">
                <a:latin typeface="Calibri" panose="020F0502020204030204" pitchFamily="34" charset="0"/>
              </a:rPr>
              <a:t> Limite con Bizkaia y Gipuzkoa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Flecha derecha">
            <a:extLst>
              <a:ext uri="{FF2B5EF4-FFF2-40B4-BE49-F238E27FC236}">
                <a16:creationId xmlns:a16="http://schemas.microsoft.com/office/drawing/2014/main" id="{81F1C0A4-A077-5D83-2393-31893AC7DB8E}"/>
              </a:ext>
            </a:extLst>
          </p:cNvPr>
          <p:cNvSpPr/>
          <p:nvPr/>
        </p:nvSpPr>
        <p:spPr>
          <a:xfrm>
            <a:off x="5014980" y="813793"/>
            <a:ext cx="2159793" cy="864395"/>
          </a:xfrm>
          <a:prstGeom prst="right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6147" name="3 CuadroTexto">
            <a:extLst>
              <a:ext uri="{FF2B5EF4-FFF2-40B4-BE49-F238E27FC236}">
                <a16:creationId xmlns:a16="http://schemas.microsoft.com/office/drawing/2014/main" id="{CDB7C5AE-821E-0A2E-11A7-F9D9D2788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637" y="655991"/>
            <a:ext cx="66984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700" b="1" dirty="0"/>
              <a:t>APUESTA POR UN MODELO DESCENTRALIZADO</a:t>
            </a:r>
          </a:p>
          <a:p>
            <a:pPr algn="ctr" eaLnBrk="1" hangingPunct="1"/>
            <a:r>
              <a:rPr lang="es-ES" altLang="es-ES" b="1" dirty="0"/>
              <a:t>Gestión directa por parte de Aytos: RESIDUO ORGÁNICO</a:t>
            </a:r>
          </a:p>
        </p:txBody>
      </p:sp>
      <p:sp>
        <p:nvSpPr>
          <p:cNvPr id="6148" name="4 CuadroTexto">
            <a:extLst>
              <a:ext uri="{FF2B5EF4-FFF2-40B4-BE49-F238E27FC236}">
                <a16:creationId xmlns:a16="http://schemas.microsoft.com/office/drawing/2014/main" id="{CC6203CC-3364-CDC6-FD62-81DABD92A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3607" y="2177547"/>
            <a:ext cx="261699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5400" b="1" dirty="0"/>
              <a:t>NOLA?</a:t>
            </a:r>
          </a:p>
        </p:txBody>
      </p:sp>
      <p:cxnSp>
        <p:nvCxnSpPr>
          <p:cNvPr id="7" name="6 Conector recto de flecha">
            <a:extLst>
              <a:ext uri="{FF2B5EF4-FFF2-40B4-BE49-F238E27FC236}">
                <a16:creationId xmlns:a16="http://schemas.microsoft.com/office/drawing/2014/main" id="{E53CC50C-3E09-7DDF-39A8-D4B327CB3F94}"/>
              </a:ext>
            </a:extLst>
          </p:cNvPr>
          <p:cNvCxnSpPr>
            <a:cxnSpLocks/>
            <a:stCxn id="6148" idx="2"/>
            <a:endCxn id="6152" idx="3"/>
          </p:cNvCxnSpPr>
          <p:nvPr/>
        </p:nvCxnSpPr>
        <p:spPr>
          <a:xfrm flipH="1">
            <a:off x="5247054" y="3100877"/>
            <a:ext cx="2055050" cy="312299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>
            <a:extLst>
              <a:ext uri="{FF2B5EF4-FFF2-40B4-BE49-F238E27FC236}">
                <a16:creationId xmlns:a16="http://schemas.microsoft.com/office/drawing/2014/main" id="{4B4CDB0A-3ACA-0A0C-9ADD-7AF7763BF6E7}"/>
              </a:ext>
            </a:extLst>
          </p:cNvPr>
          <p:cNvCxnSpPr>
            <a:cxnSpLocks/>
            <a:stCxn id="6148" idx="2"/>
          </p:cNvCxnSpPr>
          <p:nvPr/>
        </p:nvCxnSpPr>
        <p:spPr>
          <a:xfrm>
            <a:off x="7302104" y="3100877"/>
            <a:ext cx="365522" cy="2953815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13 CuadroTexto">
            <a:extLst>
              <a:ext uri="{FF2B5EF4-FFF2-40B4-BE49-F238E27FC236}">
                <a16:creationId xmlns:a16="http://schemas.microsoft.com/office/drawing/2014/main" id="{15188275-DCCC-57CE-6B14-B30363809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9631" y="6331745"/>
            <a:ext cx="72366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700" b="1" dirty="0"/>
              <a:t>2. PROYECTOS DE COMPOSTAJE COMUNITARIO</a:t>
            </a:r>
          </a:p>
        </p:txBody>
      </p:sp>
      <p:sp>
        <p:nvSpPr>
          <p:cNvPr id="6152" name="14 CuadroTexto">
            <a:extLst>
              <a:ext uri="{FF2B5EF4-FFF2-40B4-BE49-F238E27FC236}">
                <a16:creationId xmlns:a16="http://schemas.microsoft.com/office/drawing/2014/main" id="{48BEA4E3-E763-09B2-4CD0-B9F6C3DD4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616" y="2951511"/>
            <a:ext cx="46434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700" b="1" dirty="0"/>
              <a:t>1. COMPOSTAJE DOMÉSTICO / INDIVIDUAL</a:t>
            </a:r>
          </a:p>
        </p:txBody>
      </p:sp>
      <p:pic>
        <p:nvPicPr>
          <p:cNvPr id="6153" name="Picture 2" descr="MÓSTOLES/ 'Móstoles Composta' pone en marcha su tercera fase con ...">
            <a:extLst>
              <a:ext uri="{FF2B5EF4-FFF2-40B4-BE49-F238E27FC236}">
                <a16:creationId xmlns:a16="http://schemas.microsoft.com/office/drawing/2014/main" id="{8AA10DA1-42FA-8010-2905-5508CDEFC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7" y="4306490"/>
            <a:ext cx="3688556" cy="335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9" descr="C:\Users\jon\AppData\Local\Temp\Rar$DIa0.929\positivo color.png">
            <a:extLst>
              <a:ext uri="{FF2B5EF4-FFF2-40B4-BE49-F238E27FC236}">
                <a16:creationId xmlns:a16="http://schemas.microsoft.com/office/drawing/2014/main" id="{9D3DEEA6-A76E-09FE-ECD1-870C1CC97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9925"/>
            <a:ext cx="3405188" cy="181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13 Conector recto de flecha">
            <a:extLst>
              <a:ext uri="{FF2B5EF4-FFF2-40B4-BE49-F238E27FC236}">
                <a16:creationId xmlns:a16="http://schemas.microsoft.com/office/drawing/2014/main" id="{13A75A17-5EA6-E4BD-DE6E-E3096D02027D}"/>
              </a:ext>
            </a:extLst>
          </p:cNvPr>
          <p:cNvCxnSpPr>
            <a:stCxn id="6148" idx="2"/>
            <a:endCxn id="6156" idx="1"/>
          </p:cNvCxnSpPr>
          <p:nvPr/>
        </p:nvCxnSpPr>
        <p:spPr>
          <a:xfrm flipV="1">
            <a:off x="7302104" y="2896539"/>
            <a:ext cx="2760641" cy="204338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6" name="13 CuadroTexto">
            <a:extLst>
              <a:ext uri="{FF2B5EF4-FFF2-40B4-BE49-F238E27FC236}">
                <a16:creationId xmlns:a16="http://schemas.microsoft.com/office/drawing/2014/main" id="{5F720DA9-D358-25CA-0851-0B6D303D1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2745" y="2434874"/>
            <a:ext cx="46434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700" b="1" dirty="0"/>
              <a:t>3. EXPERIENCIA PILOTO AGROCOMPOSTAJE</a:t>
            </a:r>
          </a:p>
        </p:txBody>
      </p:sp>
      <p:pic>
        <p:nvPicPr>
          <p:cNvPr id="6157" name="Picture 12" descr="C:\Users\jon\Desktop\UDALTALDE21 ZUIA_A\ZIGOITIA\EKINTZEN GARAPENERAKO DOKUMENTUAK\2021\AGROCOMPOSTAJE_ABERE-ZIGOITIA\ARGAZKIAK\IMG_20200222_135937.jpg">
            <a:extLst>
              <a:ext uri="{FF2B5EF4-FFF2-40B4-BE49-F238E27FC236}">
                <a16:creationId xmlns:a16="http://schemas.microsoft.com/office/drawing/2014/main" id="{E7C00B11-1F07-8CED-866D-ADC8E764F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384" y="3223492"/>
            <a:ext cx="49339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5" descr="C:\Users\jon\Desktop\UDALTALDE21 ZUIA_A\ARAMAIO\EKINTZEN GARAPENERAKO DOKUMENTUAK\KONPOSTAKETA\AUZO KONPOSTAJE PROIEKTUA_OSTETA\ARGAZKIAK\hobekuntzak_iraila 2020\IMG-20200910-WA0003.jpg">
            <a:extLst>
              <a:ext uri="{FF2B5EF4-FFF2-40B4-BE49-F238E27FC236}">
                <a16:creationId xmlns:a16="http://schemas.microsoft.com/office/drawing/2014/main" id="{271EA43C-3DE0-12F6-C36D-9A1768820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7303294"/>
            <a:ext cx="5298281" cy="298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7A8740F-4D94-A8BD-664E-68994847F5A0}"/>
              </a:ext>
            </a:extLst>
          </p:cNvPr>
          <p:cNvSpPr/>
          <p:nvPr/>
        </p:nvSpPr>
        <p:spPr>
          <a:xfrm>
            <a:off x="7543800" y="514855"/>
            <a:ext cx="7162383" cy="1518184"/>
          </a:xfrm>
          <a:prstGeom prst="roundRect">
            <a:avLst/>
          </a:prstGeom>
          <a:noFill/>
          <a:ln w="539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F97A0693-31DE-A0B4-B01D-792513D62280}"/>
              </a:ext>
            </a:extLst>
          </p:cNvPr>
          <p:cNvSpPr/>
          <p:nvPr/>
        </p:nvSpPr>
        <p:spPr>
          <a:xfrm>
            <a:off x="5014980" y="5753100"/>
            <a:ext cx="6491220" cy="1903810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FECB33-F0F9-B09C-BED4-7673A3A0E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96" y="124818"/>
            <a:ext cx="12623799" cy="1104900"/>
          </a:xfrm>
        </p:spPr>
        <p:txBody>
          <a:bodyPr/>
          <a:lstStyle/>
          <a:p>
            <a:r>
              <a:rPr lang="es-ES" dirty="0" err="1"/>
              <a:t>Auzo</a:t>
            </a:r>
            <a:r>
              <a:rPr lang="es-ES" dirty="0"/>
              <a:t> konpostaje </a:t>
            </a:r>
            <a:r>
              <a:rPr lang="es-ES" dirty="0" err="1"/>
              <a:t>guneak</a:t>
            </a:r>
            <a:r>
              <a:rPr lang="es-ES" dirty="0"/>
              <a:t> </a:t>
            </a:r>
            <a:r>
              <a:rPr lang="es-ES" dirty="0" err="1"/>
              <a:t>Gorbeialdean</a:t>
            </a:r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BDF4B3-BD49-D74F-3F60-FBE35A52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F53BD9B-68A1-71BC-F460-7493299FF107}"/>
              </a:ext>
            </a:extLst>
          </p:cNvPr>
          <p:cNvSpPr txBox="1"/>
          <p:nvPr/>
        </p:nvSpPr>
        <p:spPr>
          <a:xfrm>
            <a:off x="457200" y="1104900"/>
            <a:ext cx="20574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defTabSz="685800">
              <a:spcBef>
                <a:spcPct val="0"/>
              </a:spcBef>
              <a:buNone/>
              <a:defRPr sz="5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sz="3200" dirty="0"/>
              <a:t>Aramaio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A781E81-ADC3-F428-F910-65D8513524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0" y="1766114"/>
            <a:ext cx="4938400" cy="3689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D98133-3A71-9AAE-CC03-18AA7C519E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845" y="1483841"/>
            <a:ext cx="5189795" cy="389234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AA859F6-56DE-907F-118C-67145FC0BCC2}"/>
              </a:ext>
            </a:extLst>
          </p:cNvPr>
          <p:cNvSpPr txBox="1"/>
          <p:nvPr/>
        </p:nvSpPr>
        <p:spPr>
          <a:xfrm>
            <a:off x="1066800" y="5451042"/>
            <a:ext cx="346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Osteta</a:t>
            </a:r>
            <a:r>
              <a:rPr lang="es-ES" sz="2000" dirty="0"/>
              <a:t> </a:t>
            </a:r>
            <a:r>
              <a:rPr lang="es-ES" sz="2000" dirty="0" err="1"/>
              <a:t>kalea</a:t>
            </a:r>
            <a:endParaRPr lang="es-ES" sz="2000" dirty="0"/>
          </a:p>
          <a:p>
            <a:pPr algn="ctr"/>
            <a:r>
              <a:rPr lang="es-ES" sz="2000" dirty="0"/>
              <a:t>36 familia </a:t>
            </a:r>
            <a:r>
              <a:rPr lang="es-ES" sz="2000" dirty="0" err="1"/>
              <a:t>erabiltzaile</a:t>
            </a:r>
            <a:endParaRPr lang="es-ES" sz="2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0432902-AA91-0C43-0832-BCEB20A67826}"/>
              </a:ext>
            </a:extLst>
          </p:cNvPr>
          <p:cNvSpPr txBox="1"/>
          <p:nvPr/>
        </p:nvSpPr>
        <p:spPr>
          <a:xfrm>
            <a:off x="8288192" y="5332024"/>
            <a:ext cx="346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Aita </a:t>
            </a:r>
            <a:r>
              <a:rPr lang="es-ES" sz="2000" dirty="0" err="1"/>
              <a:t>Gabirel</a:t>
            </a:r>
            <a:r>
              <a:rPr lang="es-ES" sz="2000" dirty="0"/>
              <a:t> </a:t>
            </a:r>
            <a:r>
              <a:rPr lang="es-ES" sz="2000" dirty="0" err="1"/>
              <a:t>kalea</a:t>
            </a:r>
            <a:endParaRPr lang="es-ES" sz="2000" dirty="0"/>
          </a:p>
          <a:p>
            <a:pPr algn="ctr"/>
            <a:r>
              <a:rPr lang="es-ES" sz="2000" dirty="0"/>
              <a:t>34 familia </a:t>
            </a:r>
            <a:r>
              <a:rPr lang="es-ES" sz="2000" dirty="0" err="1"/>
              <a:t>erabiltzaile</a:t>
            </a:r>
            <a:endParaRPr lang="es-ES" sz="20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B464A76-E5A2-6ED1-7750-E51A2D7088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0" y="6514454"/>
            <a:ext cx="4938400" cy="27859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DA9EA2A1-36FA-008F-5C3D-232099CF3747}"/>
              </a:ext>
            </a:extLst>
          </p:cNvPr>
          <p:cNvSpPr txBox="1"/>
          <p:nvPr/>
        </p:nvSpPr>
        <p:spPr>
          <a:xfrm>
            <a:off x="164038" y="5955569"/>
            <a:ext cx="20574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defTabSz="685800">
              <a:spcBef>
                <a:spcPct val="0"/>
              </a:spcBef>
              <a:buNone/>
              <a:defRPr sz="5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sz="3200" dirty="0"/>
              <a:t>Zuia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0A28B07-26DA-3A14-E604-ED45EC2C864E}"/>
              </a:ext>
            </a:extLst>
          </p:cNvPr>
          <p:cNvSpPr txBox="1"/>
          <p:nvPr/>
        </p:nvSpPr>
        <p:spPr>
          <a:xfrm>
            <a:off x="1066800" y="9255789"/>
            <a:ext cx="346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Biguillano</a:t>
            </a:r>
            <a:r>
              <a:rPr lang="es-ES" sz="2000" dirty="0"/>
              <a:t> </a:t>
            </a:r>
            <a:r>
              <a:rPr lang="es-ES" sz="2000" dirty="0" err="1"/>
              <a:t>kalea</a:t>
            </a:r>
            <a:endParaRPr lang="es-ES" sz="2000" dirty="0"/>
          </a:p>
          <a:p>
            <a:pPr algn="ctr"/>
            <a:r>
              <a:rPr lang="es-ES" sz="2000" dirty="0"/>
              <a:t>31 familia </a:t>
            </a:r>
            <a:r>
              <a:rPr lang="es-ES" sz="2000" dirty="0" err="1"/>
              <a:t>erabiltzaile</a:t>
            </a:r>
            <a:endParaRPr lang="es-ES" sz="2000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28B6A86-B651-5EDE-5797-89B80D0169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4"/>
          <a:stretch/>
        </p:blipFill>
        <p:spPr bwMode="auto">
          <a:xfrm>
            <a:off x="7418607" y="6422390"/>
            <a:ext cx="5189794" cy="29700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8E54669-73EF-19AD-FD0F-EC0C0FC723C6}"/>
              </a:ext>
            </a:extLst>
          </p:cNvPr>
          <p:cNvSpPr txBox="1"/>
          <p:nvPr/>
        </p:nvSpPr>
        <p:spPr>
          <a:xfrm>
            <a:off x="8077200" y="9392453"/>
            <a:ext cx="346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San Martin </a:t>
            </a:r>
            <a:r>
              <a:rPr lang="es-ES" sz="2000" dirty="0" err="1"/>
              <a:t>kalea</a:t>
            </a:r>
            <a:endParaRPr lang="es-ES" sz="2000" dirty="0"/>
          </a:p>
          <a:p>
            <a:pPr algn="ctr"/>
            <a:r>
              <a:rPr lang="es-ES" sz="2000" dirty="0"/>
              <a:t>21 familia </a:t>
            </a:r>
            <a:r>
              <a:rPr lang="es-ES" sz="2000" dirty="0" err="1"/>
              <a:t>erabiltzaile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95976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C408128-529F-2F33-7916-C83A77C37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5F95EA-F09D-B30E-74C8-E1FC00602161}"/>
              </a:ext>
            </a:extLst>
          </p:cNvPr>
          <p:cNvSpPr txBox="1"/>
          <p:nvPr/>
        </p:nvSpPr>
        <p:spPr>
          <a:xfrm>
            <a:off x="381000" y="342900"/>
            <a:ext cx="20574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defTabSz="685800">
              <a:spcBef>
                <a:spcPct val="0"/>
              </a:spcBef>
              <a:buNone/>
              <a:defRPr sz="5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sz="3200" dirty="0"/>
              <a:t>Legutio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3A263D2-42DE-EE2E-3583-252A3E0921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1484"/>
            <a:ext cx="6621360" cy="372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018C2B5-463D-9D18-FE85-091071433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738" y="1432216"/>
            <a:ext cx="6621360" cy="37245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02F3E7B-B961-47FC-25C2-DCA935CB3954}"/>
              </a:ext>
            </a:extLst>
          </p:cNvPr>
          <p:cNvSpPr txBox="1"/>
          <p:nvPr/>
        </p:nvSpPr>
        <p:spPr>
          <a:xfrm>
            <a:off x="1426176" y="5125995"/>
            <a:ext cx="346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Basatxi</a:t>
            </a:r>
            <a:r>
              <a:rPr lang="es-ES" sz="2000" dirty="0"/>
              <a:t> </a:t>
            </a:r>
            <a:r>
              <a:rPr lang="es-ES" sz="2000" dirty="0" err="1"/>
              <a:t>kalea</a:t>
            </a:r>
            <a:endParaRPr lang="es-ES" sz="2000" dirty="0"/>
          </a:p>
          <a:p>
            <a:pPr algn="ctr"/>
            <a:r>
              <a:rPr lang="es-ES" sz="2000" dirty="0"/>
              <a:t>25 familia </a:t>
            </a:r>
            <a:r>
              <a:rPr lang="es-ES" sz="2000" dirty="0" err="1"/>
              <a:t>erabiltzaile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C358820-7FE6-9A9F-4CFC-94607527C7A4}"/>
              </a:ext>
            </a:extLst>
          </p:cNvPr>
          <p:cNvSpPr txBox="1"/>
          <p:nvPr/>
        </p:nvSpPr>
        <p:spPr>
          <a:xfrm>
            <a:off x="9552092" y="5092475"/>
            <a:ext cx="346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Elixoste</a:t>
            </a:r>
            <a:r>
              <a:rPr lang="es-ES" sz="2000" dirty="0"/>
              <a:t> </a:t>
            </a:r>
            <a:r>
              <a:rPr lang="es-ES" sz="2000" dirty="0" err="1"/>
              <a:t>kalea</a:t>
            </a:r>
            <a:endParaRPr lang="es-ES" sz="2000" dirty="0"/>
          </a:p>
          <a:p>
            <a:pPr algn="ctr"/>
            <a:r>
              <a:rPr lang="es-ES" sz="2000" dirty="0"/>
              <a:t>28 familia </a:t>
            </a:r>
            <a:r>
              <a:rPr lang="es-ES" sz="2000" dirty="0" err="1"/>
              <a:t>erabiltzaile</a:t>
            </a:r>
            <a:endParaRPr lang="es-ES" sz="20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12409BB-8E98-EF8F-A949-B0AC6E37B6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141687"/>
            <a:ext cx="4648200" cy="3487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0909965-1219-14C9-0E89-DF74AD80EE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4" r="33135"/>
          <a:stretch/>
        </p:blipFill>
        <p:spPr bwMode="auto">
          <a:xfrm rot="5400000">
            <a:off x="9306837" y="5054673"/>
            <a:ext cx="3699662" cy="54495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9ADEE7B-C7AE-D3DA-F506-4073FF75B96B}"/>
              </a:ext>
            </a:extLst>
          </p:cNvPr>
          <p:cNvSpPr txBox="1"/>
          <p:nvPr/>
        </p:nvSpPr>
        <p:spPr>
          <a:xfrm>
            <a:off x="1809750" y="9579114"/>
            <a:ext cx="346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Luberi</a:t>
            </a:r>
            <a:r>
              <a:rPr lang="es-ES" sz="2000" dirty="0"/>
              <a:t> </a:t>
            </a:r>
            <a:r>
              <a:rPr lang="es-ES" sz="2000" dirty="0" err="1"/>
              <a:t>kalea</a:t>
            </a:r>
            <a:endParaRPr lang="es-ES" sz="2000" dirty="0"/>
          </a:p>
          <a:p>
            <a:pPr algn="ctr"/>
            <a:r>
              <a:rPr lang="es-ES" sz="2000" dirty="0"/>
              <a:t>12 familia </a:t>
            </a:r>
            <a:r>
              <a:rPr lang="es-ES" sz="2000" dirty="0" err="1"/>
              <a:t>erabiltzaile</a:t>
            </a:r>
            <a:endParaRPr lang="es-ES" sz="20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CA665D3-F4B0-1201-3DA9-C87C8F3044C7}"/>
              </a:ext>
            </a:extLst>
          </p:cNvPr>
          <p:cNvSpPr txBox="1"/>
          <p:nvPr/>
        </p:nvSpPr>
        <p:spPr>
          <a:xfrm>
            <a:off x="9552092" y="9629297"/>
            <a:ext cx="346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Urrunaga</a:t>
            </a:r>
          </a:p>
          <a:p>
            <a:pPr algn="ctr"/>
            <a:r>
              <a:rPr lang="es-ES" sz="2000" dirty="0"/>
              <a:t>11 familia </a:t>
            </a:r>
            <a:r>
              <a:rPr lang="es-ES" sz="2000" dirty="0" err="1"/>
              <a:t>erabiltzaile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184191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3555EAA-2116-0BC0-6B72-717EFA10E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Imagen 2" descr="Un puente con nieve&#10;&#10;Descripción generada automáticamente con confianza media">
            <a:extLst>
              <a:ext uri="{FF2B5EF4-FFF2-40B4-BE49-F238E27FC236}">
                <a16:creationId xmlns:a16="http://schemas.microsoft.com/office/drawing/2014/main" id="{AA0264EB-173F-B7DF-621B-D272B32ED1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68875"/>
            <a:ext cx="5867400" cy="3310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E8065B9-A34F-FE2B-D08E-6AA70E646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77268"/>
            <a:ext cx="5361623" cy="402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8B445FA-2360-AA98-9EA1-B9D9E4FA7D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5296144"/>
            <a:ext cx="5486400" cy="41034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256A1A0-3DDE-339C-0A5A-13F98BB25D83}"/>
              </a:ext>
            </a:extLst>
          </p:cNvPr>
          <p:cNvSpPr txBox="1"/>
          <p:nvPr/>
        </p:nvSpPr>
        <p:spPr>
          <a:xfrm>
            <a:off x="381000" y="342900"/>
            <a:ext cx="24384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defTabSz="685800">
              <a:spcBef>
                <a:spcPct val="0"/>
              </a:spcBef>
              <a:buNone/>
              <a:defRPr sz="5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sz="3200" dirty="0"/>
              <a:t>Urkabustaiz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BFDB7F9-7B4B-61EF-7294-C4F07F6BCB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643" y="5585971"/>
            <a:ext cx="6761796" cy="38135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E60009B-3676-9FDA-252F-3561FB93A131}"/>
              </a:ext>
            </a:extLst>
          </p:cNvPr>
          <p:cNvSpPr txBox="1"/>
          <p:nvPr/>
        </p:nvSpPr>
        <p:spPr>
          <a:xfrm>
            <a:off x="8948261" y="4588258"/>
            <a:ext cx="346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Alde</a:t>
            </a:r>
            <a:r>
              <a:rPr lang="es-ES" sz="2000" dirty="0"/>
              <a:t> </a:t>
            </a:r>
            <a:r>
              <a:rPr lang="es-ES" sz="2000" dirty="0" err="1"/>
              <a:t>zaharra</a:t>
            </a:r>
            <a:endParaRPr lang="es-ES" sz="2000" dirty="0"/>
          </a:p>
          <a:p>
            <a:pPr algn="ctr"/>
            <a:r>
              <a:rPr lang="es-ES" sz="2000" dirty="0"/>
              <a:t>10 familia </a:t>
            </a:r>
            <a:r>
              <a:rPr lang="es-ES" sz="2000" dirty="0" err="1"/>
              <a:t>erabiltzaile</a:t>
            </a:r>
            <a:endParaRPr lang="es-ES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57C1B1A-AF76-A097-B979-AE7ED5171ACA}"/>
              </a:ext>
            </a:extLst>
          </p:cNvPr>
          <p:cNvSpPr txBox="1"/>
          <p:nvPr/>
        </p:nvSpPr>
        <p:spPr>
          <a:xfrm>
            <a:off x="1790049" y="4588258"/>
            <a:ext cx="346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Askarrio</a:t>
            </a:r>
            <a:r>
              <a:rPr lang="es-ES" sz="2000" dirty="0"/>
              <a:t> </a:t>
            </a:r>
            <a:r>
              <a:rPr lang="es-ES" sz="2000" dirty="0" err="1"/>
              <a:t>kalea</a:t>
            </a:r>
            <a:endParaRPr lang="es-ES" sz="2000" dirty="0"/>
          </a:p>
          <a:p>
            <a:pPr algn="ctr"/>
            <a:r>
              <a:rPr lang="es-ES" sz="2000" dirty="0"/>
              <a:t>26 familia </a:t>
            </a:r>
            <a:r>
              <a:rPr lang="es-ES" sz="2000" dirty="0" err="1"/>
              <a:t>erabiltzaile</a:t>
            </a:r>
            <a:endParaRPr lang="es-ES" sz="20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BC6B5BE-D261-2776-C4F5-BA03FB41D8A0}"/>
              </a:ext>
            </a:extLst>
          </p:cNvPr>
          <p:cNvSpPr txBox="1"/>
          <p:nvPr/>
        </p:nvSpPr>
        <p:spPr>
          <a:xfrm>
            <a:off x="1600200" y="9335888"/>
            <a:ext cx="346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Izarra </a:t>
            </a:r>
            <a:r>
              <a:rPr lang="es-ES" sz="2000" dirty="0" err="1"/>
              <a:t>Herri</a:t>
            </a:r>
            <a:r>
              <a:rPr lang="es-ES" sz="2000" dirty="0"/>
              <a:t> Eskola</a:t>
            </a:r>
          </a:p>
          <a:p>
            <a:pPr algn="ctr"/>
            <a:r>
              <a:rPr lang="es-ES" sz="2000" dirty="0"/>
              <a:t>100 </a:t>
            </a:r>
            <a:r>
              <a:rPr lang="es-ES" sz="2000" dirty="0" err="1"/>
              <a:t>menus</a:t>
            </a:r>
            <a:r>
              <a:rPr lang="es-ES" sz="2000" dirty="0"/>
              <a:t>(día </a:t>
            </a:r>
            <a:r>
              <a:rPr lang="es-ES" sz="2000" dirty="0" err="1"/>
              <a:t>aprox</a:t>
            </a:r>
            <a:r>
              <a:rPr lang="es-ES" sz="2000" dirty="0"/>
              <a:t>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28BB90D-EF2D-C2E5-EF0A-B8DF8F2AE722}"/>
              </a:ext>
            </a:extLst>
          </p:cNvPr>
          <p:cNvSpPr txBox="1"/>
          <p:nvPr/>
        </p:nvSpPr>
        <p:spPr>
          <a:xfrm>
            <a:off x="9115640" y="9294324"/>
            <a:ext cx="346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Plaza frontón</a:t>
            </a:r>
          </a:p>
          <a:p>
            <a:pPr algn="ctr"/>
            <a:r>
              <a:rPr lang="es-ES" sz="2000" dirty="0"/>
              <a:t>35 familia </a:t>
            </a:r>
            <a:r>
              <a:rPr lang="es-ES" sz="2000" dirty="0" err="1"/>
              <a:t>erabiltzaile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807230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02A7F89-E1A6-8195-AF3F-A106BA0F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00D95C2-7B21-E822-A82F-841F73AB0A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33" y="1408670"/>
            <a:ext cx="5865541" cy="3307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B92A6B2-0CB2-E5B2-A00B-47100B73B2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414515"/>
            <a:ext cx="5865541" cy="330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1A0FB0B-3B6E-BAAC-6CCA-6EDAE4553F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97" y="5591998"/>
            <a:ext cx="5868277" cy="3307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1DB6395-3D1E-B5EC-7E7C-0FCCCDAE01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9"/>
          <a:stretch/>
        </p:blipFill>
        <p:spPr bwMode="auto">
          <a:xfrm>
            <a:off x="7826761" y="5575378"/>
            <a:ext cx="5506380" cy="33245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B788457-3E32-0661-424C-AA5126D348AA}"/>
              </a:ext>
            </a:extLst>
          </p:cNvPr>
          <p:cNvSpPr txBox="1"/>
          <p:nvPr/>
        </p:nvSpPr>
        <p:spPr>
          <a:xfrm>
            <a:off x="381000" y="342900"/>
            <a:ext cx="24384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defTabSz="685800">
              <a:spcBef>
                <a:spcPct val="0"/>
              </a:spcBef>
              <a:buNone/>
              <a:defRPr sz="5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sz="3200" dirty="0"/>
              <a:t>Zigoitia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FA8BDF6-4B21-0FB5-6E06-F3D94D3BEDC4}"/>
              </a:ext>
            </a:extLst>
          </p:cNvPr>
          <p:cNvSpPr txBox="1"/>
          <p:nvPr/>
        </p:nvSpPr>
        <p:spPr>
          <a:xfrm>
            <a:off x="1901465" y="4695002"/>
            <a:ext cx="346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Urisolo</a:t>
            </a:r>
            <a:endParaRPr lang="es-ES" sz="2000" dirty="0"/>
          </a:p>
          <a:p>
            <a:pPr algn="ctr"/>
            <a:r>
              <a:rPr lang="es-ES" sz="2000" dirty="0"/>
              <a:t>20 familia </a:t>
            </a:r>
            <a:r>
              <a:rPr lang="es-ES" sz="2000" dirty="0" err="1"/>
              <a:t>erabiltzaile</a:t>
            </a:r>
            <a:endParaRPr lang="es-ES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7CA6C63-A783-2846-1BF2-6333B2D2751B}"/>
              </a:ext>
            </a:extLst>
          </p:cNvPr>
          <p:cNvSpPr txBox="1"/>
          <p:nvPr/>
        </p:nvSpPr>
        <p:spPr>
          <a:xfrm>
            <a:off x="8726909" y="4713311"/>
            <a:ext cx="346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Gurutze</a:t>
            </a:r>
            <a:r>
              <a:rPr lang="es-ES" sz="2000" dirty="0"/>
              <a:t> Plaza</a:t>
            </a:r>
          </a:p>
          <a:p>
            <a:pPr algn="ctr"/>
            <a:r>
              <a:rPr lang="es-ES" sz="2000" dirty="0"/>
              <a:t>28 familia </a:t>
            </a:r>
            <a:r>
              <a:rPr lang="es-ES" sz="2000" dirty="0" err="1"/>
              <a:t>erabiltzaile</a:t>
            </a:r>
            <a:endParaRPr lang="es-ES" sz="20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7B45786-3D6F-1AD8-A488-3CE8FB4B3144}"/>
              </a:ext>
            </a:extLst>
          </p:cNvPr>
          <p:cNvSpPr txBox="1"/>
          <p:nvPr/>
        </p:nvSpPr>
        <p:spPr>
          <a:xfrm>
            <a:off x="1901465" y="8925982"/>
            <a:ext cx="346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Gorbeia Eskola</a:t>
            </a:r>
          </a:p>
          <a:p>
            <a:pPr algn="ctr"/>
            <a:r>
              <a:rPr lang="es-ES" sz="2000" dirty="0"/>
              <a:t>80 menús/día </a:t>
            </a:r>
            <a:r>
              <a:rPr lang="es-ES" sz="2000" dirty="0" err="1"/>
              <a:t>aprox</a:t>
            </a:r>
            <a:endParaRPr lang="es-ES" sz="20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7A75580-6031-6EBF-576F-315B9F77A4FA}"/>
              </a:ext>
            </a:extLst>
          </p:cNvPr>
          <p:cNvSpPr txBox="1"/>
          <p:nvPr/>
        </p:nvSpPr>
        <p:spPr>
          <a:xfrm>
            <a:off x="9144000" y="8910739"/>
            <a:ext cx="346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Manurga</a:t>
            </a:r>
          </a:p>
          <a:p>
            <a:pPr algn="ctr"/>
            <a:r>
              <a:rPr lang="es-ES" sz="2000" dirty="0"/>
              <a:t>17 familia </a:t>
            </a:r>
            <a:r>
              <a:rPr lang="es-ES" sz="2000" dirty="0" err="1"/>
              <a:t>erabiltzaile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183563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145E69-9AAC-AA4E-8F97-C79DE3485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77268"/>
            <a:ext cx="12895002" cy="1104900"/>
          </a:xfrm>
        </p:spPr>
        <p:txBody>
          <a:bodyPr/>
          <a:lstStyle/>
          <a:p>
            <a:r>
              <a:rPr lang="es-ES" dirty="0" err="1"/>
              <a:t>Guztira</a:t>
            </a:r>
            <a:r>
              <a:rPr lang="es-ES" dirty="0"/>
              <a:t>: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69EC28E-8FF1-63AA-482B-A5012B31E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A1A0C99-2C1E-BF1D-8727-983738C8AD2B}"/>
              </a:ext>
            </a:extLst>
          </p:cNvPr>
          <p:cNvSpPr txBox="1"/>
          <p:nvPr/>
        </p:nvSpPr>
        <p:spPr>
          <a:xfrm>
            <a:off x="990600" y="1782168"/>
            <a:ext cx="1447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/>
              <a:t>17 zonas de </a:t>
            </a:r>
            <a:r>
              <a:rPr lang="es-ES" sz="4400" dirty="0" err="1"/>
              <a:t>c.comunitario</a:t>
            </a:r>
            <a:r>
              <a:rPr lang="es-ES" sz="4400" dirty="0"/>
              <a:t> / 17 </a:t>
            </a:r>
            <a:r>
              <a:rPr lang="es-ES" sz="4400" dirty="0" err="1"/>
              <a:t>auzo</a:t>
            </a:r>
            <a:r>
              <a:rPr lang="es-ES" sz="4400" dirty="0"/>
              <a:t> konpostaje </a:t>
            </a:r>
            <a:r>
              <a:rPr lang="es-ES" sz="4400" dirty="0" err="1"/>
              <a:t>gune</a:t>
            </a:r>
            <a:endParaRPr lang="es-ES" sz="4400" dirty="0"/>
          </a:p>
          <a:p>
            <a:r>
              <a:rPr lang="es-ES" sz="4400" dirty="0"/>
              <a:t>334 familia </a:t>
            </a:r>
            <a:r>
              <a:rPr lang="es-ES" sz="4400" dirty="0" err="1"/>
              <a:t>erabiltzaile</a:t>
            </a:r>
            <a:r>
              <a:rPr lang="es-ES" sz="4400" dirty="0"/>
              <a:t> + 2 eskola</a:t>
            </a:r>
          </a:p>
          <a:p>
            <a:r>
              <a:rPr lang="es-ES" sz="4400" dirty="0"/>
              <a:t>85 </a:t>
            </a:r>
            <a:r>
              <a:rPr lang="es-ES" sz="4400" dirty="0" err="1"/>
              <a:t>Tn</a:t>
            </a:r>
            <a:r>
              <a:rPr lang="es-ES" sz="4400" dirty="0"/>
              <a:t> de residuo orgánico tratado anualmente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D7BABE0F-1218-3CB1-F4A7-756E6B6969C7}"/>
              </a:ext>
            </a:extLst>
          </p:cNvPr>
          <p:cNvSpPr txBox="1">
            <a:spLocks/>
          </p:cNvSpPr>
          <p:nvPr/>
        </p:nvSpPr>
        <p:spPr>
          <a:xfrm>
            <a:off x="1524000" y="4155569"/>
            <a:ext cx="12895002" cy="1104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/>
              <a:t>¿Cómo funciona una zona de </a:t>
            </a:r>
            <a:r>
              <a:rPr lang="es-ES" dirty="0" err="1"/>
              <a:t>c.comunitario</a:t>
            </a:r>
            <a:r>
              <a:rPr lang="es-ES" dirty="0"/>
              <a:t>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C6A29DF-1476-43E0-FF90-DE4BD9E09CDE}"/>
              </a:ext>
            </a:extLst>
          </p:cNvPr>
          <p:cNvSpPr txBox="1"/>
          <p:nvPr/>
        </p:nvSpPr>
        <p:spPr>
          <a:xfrm>
            <a:off x="732500" y="5194671"/>
            <a:ext cx="1447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/>
              <a:t>COORDINACIÓN Y CONTROL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7D3470-D237-96BF-6EBA-DEF281DCDFA3}"/>
              </a:ext>
            </a:extLst>
          </p:cNvPr>
          <p:cNvSpPr txBox="1"/>
          <p:nvPr/>
        </p:nvSpPr>
        <p:spPr>
          <a:xfrm>
            <a:off x="5099251" y="6476037"/>
            <a:ext cx="5744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Personal técnico de MA de la Cuadrilla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ED881CF-AB19-24A8-C8B2-A7D81658DDD2}"/>
              </a:ext>
            </a:extLst>
          </p:cNvPr>
          <p:cNvSpPr txBox="1"/>
          <p:nvPr/>
        </p:nvSpPr>
        <p:spPr>
          <a:xfrm>
            <a:off x="339436" y="8607601"/>
            <a:ext cx="574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Personas usuarias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6AD965A-A411-354A-DEC0-0B6130CF0665}"/>
              </a:ext>
            </a:extLst>
          </p:cNvPr>
          <p:cNvSpPr txBox="1"/>
          <p:nvPr/>
        </p:nvSpPr>
        <p:spPr>
          <a:xfrm>
            <a:off x="9144000" y="8415713"/>
            <a:ext cx="5744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Servicio técnico PROFESIONAL contratado</a:t>
            </a:r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E3331C32-2573-4E84-AA4E-FCD15F1B3313}"/>
              </a:ext>
            </a:extLst>
          </p:cNvPr>
          <p:cNvSpPr/>
          <p:nvPr/>
        </p:nvSpPr>
        <p:spPr>
          <a:xfrm>
            <a:off x="7848600" y="5964112"/>
            <a:ext cx="381000" cy="5119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6B2DA4B7-D137-D704-9C02-41B5EDE3FE29}"/>
              </a:ext>
            </a:extLst>
          </p:cNvPr>
          <p:cNvSpPr/>
          <p:nvPr/>
        </p:nvSpPr>
        <p:spPr>
          <a:xfrm rot="3310438">
            <a:off x="5611223" y="7292731"/>
            <a:ext cx="452084" cy="18498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DBAD22D2-FA74-42E6-E1A7-69756F8E99D2}"/>
              </a:ext>
            </a:extLst>
          </p:cNvPr>
          <p:cNvSpPr/>
          <p:nvPr/>
        </p:nvSpPr>
        <p:spPr>
          <a:xfrm rot="18763994">
            <a:off x="9564699" y="7439215"/>
            <a:ext cx="438523" cy="12781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1221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9B1467A-D405-2349-4496-939662B0D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F388906-62C3-C380-8FF5-20CDF331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19100"/>
            <a:ext cx="14249400" cy="1113432"/>
          </a:xfrm>
        </p:spPr>
        <p:txBody>
          <a:bodyPr>
            <a:normAutofit/>
          </a:bodyPr>
          <a:lstStyle/>
          <a:p>
            <a:r>
              <a:rPr lang="es-ES" dirty="0"/>
              <a:t>Funciones del servicio técnico contratado: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E4E2C53-E10F-5CCD-C365-3F47CC34763E}"/>
              </a:ext>
            </a:extLst>
          </p:cNvPr>
          <p:cNvSpPr txBox="1"/>
          <p:nvPr/>
        </p:nvSpPr>
        <p:spPr>
          <a:xfrm>
            <a:off x="609600" y="1532532"/>
            <a:ext cx="1447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/>
              <a:t>- 1 visita semanal a cada zona (*2 en ciertos casos)</a:t>
            </a:r>
          </a:p>
          <a:p>
            <a:r>
              <a:rPr lang="es-ES" sz="4400" dirty="0"/>
              <a:t>Labores principales:</a:t>
            </a:r>
          </a:p>
          <a:p>
            <a:endParaRPr lang="es-ES" sz="4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0DA868-91AD-ACBA-D54C-2139B0BEE338}"/>
              </a:ext>
            </a:extLst>
          </p:cNvPr>
          <p:cNvSpPr txBox="1"/>
          <p:nvPr/>
        </p:nvSpPr>
        <p:spPr>
          <a:xfrm>
            <a:off x="762000" y="3184109"/>
            <a:ext cx="5257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MANTENIMIENTO: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/>
              <a:t>Volteo y aireación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/>
              <a:t>Riego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/>
              <a:t>Aporte de estructurante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/>
              <a:t>Trasvase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/>
              <a:t>Vaciado y </a:t>
            </a:r>
            <a:r>
              <a:rPr lang="es-ES" sz="2800" dirty="0" err="1"/>
              <a:t>cirbado</a:t>
            </a:r>
            <a:endParaRPr lang="es-ES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ES" sz="28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335F3D1-6604-786D-F32D-C09872A269DE}"/>
              </a:ext>
            </a:extLst>
          </p:cNvPr>
          <p:cNvSpPr txBox="1"/>
          <p:nvPr/>
        </p:nvSpPr>
        <p:spPr>
          <a:xfrm>
            <a:off x="6800386" y="2692018"/>
            <a:ext cx="82261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SEGUIMIENTO: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/>
              <a:t>Inspección y limpieza general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/>
              <a:t>Registro de </a:t>
            </a:r>
            <a:r>
              <a:rPr lang="es-ES" sz="2800" dirty="0" err="1"/>
              <a:t>Tª</a:t>
            </a:r>
            <a:endParaRPr lang="es-ES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/>
              <a:t>Control de humedad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/>
              <a:t>Control nivel de llenado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/>
              <a:t>Control de porosidad y grado de compactación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/>
              <a:t>Analíticas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/>
              <a:t>Informes y fichas de seguimiento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ES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ES" sz="28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FFCCFD7-547E-D0CD-97AE-40A77D928F6F}"/>
              </a:ext>
            </a:extLst>
          </p:cNvPr>
          <p:cNvSpPr txBox="1"/>
          <p:nvPr/>
        </p:nvSpPr>
        <p:spPr>
          <a:xfrm>
            <a:off x="2418886" y="6479124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Rápida respuesta ante posibles incidencias:</a:t>
            </a:r>
          </a:p>
          <a:p>
            <a:endParaRPr lang="es-ES" sz="3200" b="1" dirty="0"/>
          </a:p>
        </p:txBody>
      </p:sp>
      <p:pic>
        <p:nvPicPr>
          <p:cNvPr id="9" name="Imagen 8" descr="Imagen que contiene exterior, hombre, joven, tablero">
            <a:extLst>
              <a:ext uri="{FF2B5EF4-FFF2-40B4-BE49-F238E27FC236}">
                <a16:creationId xmlns:a16="http://schemas.microsoft.com/office/drawing/2014/main" id="{7CA4A86E-E90A-87A9-8CBC-C397D65644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t="13403" r="25501" b="26037"/>
          <a:stretch/>
        </p:blipFill>
        <p:spPr>
          <a:xfrm>
            <a:off x="11387220" y="7497490"/>
            <a:ext cx="2997550" cy="2383126"/>
          </a:xfrm>
          <a:prstGeom prst="rect">
            <a:avLst/>
          </a:prstGeom>
        </p:spPr>
      </p:pic>
      <p:pic>
        <p:nvPicPr>
          <p:cNvPr id="1026" name="Picture 2" descr="Pecueca y mal olor en las axilas, ¿por qué se produce y cómo se trata? -  Salud - ELTIEMPO.COM">
            <a:extLst>
              <a:ext uri="{FF2B5EF4-FFF2-40B4-BE49-F238E27FC236}">
                <a16:creationId xmlns:a16="http://schemas.microsoft.com/office/drawing/2014/main" id="{31DAE155-4129-0F54-5488-15C094C49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59281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2196BF3-3261-DED5-2910-BD4075B3B4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017" r="36173" b="28028"/>
          <a:stretch/>
        </p:blipFill>
        <p:spPr>
          <a:xfrm>
            <a:off x="4159043" y="7292271"/>
            <a:ext cx="3289187" cy="2401760"/>
          </a:xfrm>
          <a:prstGeom prst="rect">
            <a:avLst/>
          </a:prstGeom>
        </p:spPr>
      </p:pic>
      <p:pic>
        <p:nvPicPr>
          <p:cNvPr id="13" name="Imagen 12" descr="Imagen que contiene tabla, coche, rampa, camioneta&#10;&#10;Descripción generada automáticamente">
            <a:extLst>
              <a:ext uri="{FF2B5EF4-FFF2-40B4-BE49-F238E27FC236}">
                <a16:creationId xmlns:a16="http://schemas.microsoft.com/office/drawing/2014/main" id="{78B8B378-87CC-4B0B-C0CD-CCA63577E0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29112" r="5817" b="23142"/>
          <a:stretch/>
        </p:blipFill>
        <p:spPr>
          <a:xfrm>
            <a:off x="7834537" y="7341583"/>
            <a:ext cx="3005235" cy="25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3066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7A6829B58F4974E9F56E82484C2E5D5" ma:contentTypeVersion="17" ma:contentTypeDescription="Crear nuevo documento." ma:contentTypeScope="" ma:versionID="f29016b42822b7b072a3dfafc3ed9ea9">
  <xsd:schema xmlns:xsd="http://www.w3.org/2001/XMLSchema" xmlns:xs="http://www.w3.org/2001/XMLSchema" xmlns:p="http://schemas.microsoft.com/office/2006/metadata/properties" xmlns:ns2="f0661049-ecea-46c8-b642-0cd476d4e71f" xmlns:ns3="95a2c5ab-a8b2-4c2e-8f8a-ea8ea6becb63" xmlns:ns4="7a297dc8-1bbc-4334-9d49-29affbb338fb" targetNamespace="http://schemas.microsoft.com/office/2006/metadata/properties" ma:root="true" ma:fieldsID="42c3eb9ac4de37f35ddd51bb9112286d" ns2:_="" ns3:_="" ns4:_="">
    <xsd:import namespace="f0661049-ecea-46c8-b642-0cd476d4e71f"/>
    <xsd:import namespace="95a2c5ab-a8b2-4c2e-8f8a-ea8ea6becb63"/>
    <xsd:import namespace="7a297dc8-1bbc-4334-9d49-29affbb338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61049-ecea-46c8-b642-0cd476d4e7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43736f5e-5e5e-44d2-b14d-8b57af3db0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a2c5ab-a8b2-4c2e-8f8a-ea8ea6becb6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297dc8-1bbc-4334-9d49-29affbb338fb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eae5d09-6563-4827-bc54-4468a7d9d8e4}" ma:internalName="TaxCatchAll" ma:showField="CatchAllData" ma:web="95a2c5ab-a8b2-4c2e-8f8a-ea8ea6becb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198205-14D9-450A-AE89-4844972254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9DBF57-7BC7-4977-9CE4-2109E822C3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661049-ecea-46c8-b642-0cd476d4e71f"/>
    <ds:schemaRef ds:uri="95a2c5ab-a8b2-4c2e-8f8a-ea8ea6becb63"/>
    <ds:schemaRef ds:uri="7a297dc8-1bbc-4334-9d49-29affbb338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199</TotalTime>
  <Words>450</Words>
  <Application>Microsoft Office PowerPoint</Application>
  <PresentationFormat>Personalizado</PresentationFormat>
  <Paragraphs>112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Roboto</vt:lpstr>
      <vt:lpstr>Wingdings 3</vt:lpstr>
      <vt:lpstr>Arial</vt:lpstr>
      <vt:lpstr>Calibri</vt:lpstr>
      <vt:lpstr>Trebuchet MS</vt:lpstr>
      <vt:lpstr>Faceta</vt:lpstr>
      <vt:lpstr>Presentación de PowerPoint</vt:lpstr>
      <vt:lpstr>Presentación de PowerPoint</vt:lpstr>
      <vt:lpstr>Presentación de PowerPoint</vt:lpstr>
      <vt:lpstr>Auzo konpostaje guneak Gorbeialdean</vt:lpstr>
      <vt:lpstr>Presentación de PowerPoint</vt:lpstr>
      <vt:lpstr>Presentación de PowerPoint</vt:lpstr>
      <vt:lpstr>Presentación de PowerPoint</vt:lpstr>
      <vt:lpstr>Guztira:</vt:lpstr>
      <vt:lpstr>Funciones del servicio técnico contratado:</vt:lpstr>
      <vt:lpstr>Conclusiones / Ondorioak: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modulo1  presentación profesores</dc:title>
  <cp:lastModifiedBy>Office 1</cp:lastModifiedBy>
  <cp:revision>12</cp:revision>
  <dcterms:created xsi:type="dcterms:W3CDTF">2006-08-16T00:00:00Z</dcterms:created>
  <dcterms:modified xsi:type="dcterms:W3CDTF">2023-11-21T07:55:57Z</dcterms:modified>
  <dc:identifier>DAFu-6vFJR8</dc:identifier>
</cp:coreProperties>
</file>